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1" r:id="rId2"/>
    <p:sldId id="257" r:id="rId3"/>
    <p:sldId id="258" r:id="rId4"/>
    <p:sldId id="28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9" r:id="rId13"/>
    <p:sldId id="260" r:id="rId14"/>
    <p:sldId id="282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66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2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9" d="100"/>
          <a:sy n="39" d="100"/>
        </p:scale>
        <p:origin x="-15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ABF0DEB-DBF2-3A78-962E-BFC95D1782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2E23D4A-4A75-DE7B-C860-879E1172014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0976D817-E117-0102-5A23-D77DE4AED0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B5167A5E-0197-00CF-D801-07B526738AB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7011E90-C7BC-457B-9FFE-7EFBD2154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B7E4766-5CAE-3979-FB92-CF089A3160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8EDFF10-0912-5827-98B1-5085C64081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1375106-7B8E-D36D-63D0-3B8D32D282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81C96D1-5CFD-D4AD-B580-0B19222E68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4C90C70-1C9F-D27C-6358-562A0DDB68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4D811A8-69A7-F505-16DD-5D55B2719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C44FF3-CCC8-442E-9A26-7A3731ECE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242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8A87901-7E66-1F72-E43E-58689CE10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F6DF98F-C4EF-4F8B-840C-E9804AF88C78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6D4490A-78A6-657B-3137-AB18928BA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9461138-466E-9CD1-986C-A96A24A74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3884DE-B691-FD43-F3A3-D470988D0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8342A4-0D15-9287-8A58-36BDCCF3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D910A4-D78A-3AE5-BF21-DC0CCCD04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4A78D-3032-476F-BC91-56FED275E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0955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E6E900-D207-BF4E-4268-CE1657B97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AEA72A-0B5B-EA5B-DA32-C625F074E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D84D8D-D984-F210-276F-7D84857A0F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FDABC-7FF2-4D70-8DB9-CDFFFF9B8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7942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E7F911-54E3-CA7D-3613-F85AAC256C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6804E5-B49A-A416-A376-F2BC4F389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153D9C-1E5E-5325-5E4B-8F3DEE4663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224DB-B91D-4272-8D71-B1160571C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902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B8E555-2648-0D54-F713-45810353F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A8C5C0-9872-375F-E39B-14A44C229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287451-3E23-CCA8-319C-AD55139094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EBBBA9-1CEB-4C45-9FA0-0650333BC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8356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55D4FF-D871-5A77-2988-A7F994C9FB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E9C6DF-7B3B-3B65-5677-247364A72A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4F0649-1445-EC30-FB0A-401012F93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25AE8-A409-44C1-A9CE-526B494BF9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66497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516DA2-D061-564F-FE23-B0BDC33C8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063E71-69CA-6FDA-4B76-6BA7910AAE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C28F2-C796-F243-67CC-8CB8C87486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77DE9-A2EB-44BC-B14F-0916C748D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820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AE2EA5-24F4-E1DB-F961-D2261AF137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DE2464-7ABE-3F6F-96A5-A1E4355E8D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6595D9-3906-05D6-4B18-489B551BB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DC88E-7E21-4AF0-8AB6-B253107471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5800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C099F4-6EF6-E3F4-4448-0EC08E626C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2362F2-B226-FFB5-78F5-1CB0ACDCF9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CD47D4-2BE6-950B-4579-B45187111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B0947-1451-4A54-B20F-6D789640A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0176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496D34-C48D-88B6-4A80-6F8C1AF6A5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E9CDFC-1D75-8FBA-8FCC-49A8D74A8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7DF2F4-8E5B-91D3-900F-4C6DFEEBA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ECDFD-B757-4E03-9A0E-E775D8E60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5937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189D0-19EC-DFD6-844D-60508419DD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79F77F-EA50-1309-2921-40D36B957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48AFD-1BCC-1AEC-ACE8-943307354D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37F2C-B0D7-44DE-A8C9-CB54C00AE9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95821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12AAE1-BC54-F816-F55D-7F311589EF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4F357D-08E0-C804-7942-91F7809A2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3E8106-7AD0-4D20-5889-B86923524F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6B330-AB38-4194-99B6-FED1E8BFEF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5652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B387472-8C49-47CC-B35E-49044F8D9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5365AC1-C8DE-D043-7EA0-701439A21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58775F-E46B-2D52-7F03-9AC488CB7F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BE9C30-B072-42AE-607A-B4C48563F1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05E4B49-9DCE-27BC-C192-861B1FC28B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10F1A6-A342-4866-B2E1-042F9569591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 autoUpdateAnimBg="0"/>
      <p:bldP spid="1027" grpId="0" build="p" autoUpdateAnimBg="0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hlink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hlink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hlink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hlink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hlink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Arial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Arial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Arial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Arial" charset="0"/>
          <a:ea typeface="ＭＳ Ｐゴシック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366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05168" y="1935237"/>
            <a:ext cx="8636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0200" y="533401"/>
            <a:ext cx="54864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IQ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Second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4523167" y="3625152"/>
            <a:ext cx="36302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By: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Sara S.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mohammed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Department of Veterinary Public Health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College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veterinary medicine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university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Basrah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2" descr="Image result for university of basrah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4" y="533401"/>
            <a:ext cx="1221248" cy="120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64DB9F-59BB-47A5-8080-662EED16E9E1}"/>
              </a:ext>
            </a:extLst>
          </p:cNvPr>
          <p:cNvSpPr/>
          <p:nvPr/>
        </p:nvSpPr>
        <p:spPr>
          <a:xfrm>
            <a:off x="4038601" y="2184817"/>
            <a:ext cx="4495800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7200" b="1" dirty="0">
                <a:solidFill>
                  <a:prstClr val="black"/>
                </a:solidFill>
                <a:cs typeface="Times New Roman" panose="02020603050405020304" pitchFamily="18" charset="0"/>
              </a:rPr>
              <a:t>Vitamins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240524-FD1C-4D7A-81C5-EC549C440BAE}"/>
              </a:ext>
            </a:extLst>
          </p:cNvPr>
          <p:cNvGrpSpPr/>
          <p:nvPr/>
        </p:nvGrpSpPr>
        <p:grpSpPr>
          <a:xfrm>
            <a:off x="139147" y="5661289"/>
            <a:ext cx="8725454" cy="507831"/>
            <a:chOff x="185529" y="6405382"/>
            <a:chExt cx="11633938" cy="67710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A06214-1B13-4837-BBC6-F80A38D6FFEB}"/>
                </a:ext>
              </a:extLst>
            </p:cNvPr>
            <p:cNvCxnSpPr/>
            <p:nvPr/>
          </p:nvCxnSpPr>
          <p:spPr>
            <a:xfrm flipH="1">
              <a:off x="304800" y="6412317"/>
              <a:ext cx="1151466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FDE99E-14D5-4903-9CE7-4F43A9CB7AB8}"/>
                </a:ext>
              </a:extLst>
            </p:cNvPr>
            <p:cNvSpPr/>
            <p:nvPr/>
          </p:nvSpPr>
          <p:spPr>
            <a:xfrm>
              <a:off x="185529" y="6405382"/>
              <a:ext cx="7908472" cy="677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University of </a:t>
              </a:r>
              <a:r>
                <a:rPr kumimoji="0" lang="en-GB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Basrah</a:t>
              </a: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College of veterinary medicine-</a:t>
              </a:r>
              <a:b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lang="en-US" sz="1350" dirty="0">
                  <a:solidFill>
                    <a:prstClr val="black"/>
                  </a:solidFill>
                  <a:ea typeface="+mn-ea"/>
                  <a:cs typeface="Times New Roman" panose="02020603050405020304" pitchFamily="18" charset="0"/>
                </a:rPr>
                <a:t>Department of Veterinary Public Health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0891D-ED79-4931-92F3-C208C57F6CAD}"/>
              </a:ext>
            </a:extLst>
          </p:cNvPr>
          <p:cNvSpPr/>
          <p:nvPr/>
        </p:nvSpPr>
        <p:spPr>
          <a:xfrm>
            <a:off x="7225748" y="1032390"/>
            <a:ext cx="167718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</a:t>
            </a:r>
            <a:r>
              <a:rPr kumimoji="0" lang="ar-IQ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anose="020B0604020202020204" pitchFamily="34" charset="0"/>
              </a:rPr>
              <a:t> شعار الكلية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449" y="309384"/>
            <a:ext cx="1371719" cy="13412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9" y="2286001"/>
            <a:ext cx="377630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89614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F26CE60D-6E68-B669-215A-F8E98FAF5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5344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336699"/>
                </a:solidFill>
                <a:latin typeface="Arial" panose="020B0604020202020204" pitchFamily="34" charset="0"/>
              </a:rPr>
              <a:t>Vitamin B</a:t>
            </a:r>
            <a:r>
              <a:rPr lang="en-US" altLang="en-US" b="1" baseline="-25000" dirty="0">
                <a:solidFill>
                  <a:srgbClr val="336699"/>
                </a:solidFill>
                <a:latin typeface="Arial" panose="020B0604020202020204" pitchFamily="34" charset="0"/>
              </a:rPr>
              <a:t>1</a:t>
            </a:r>
            <a:r>
              <a:rPr lang="en-US" altLang="en-US" b="1" dirty="0">
                <a:solidFill>
                  <a:srgbClr val="336699"/>
                </a:solidFill>
                <a:latin typeface="Arial" panose="020B0604020202020204" pitchFamily="34" charset="0"/>
              </a:rPr>
              <a:t> (Thiamin)</a:t>
            </a:r>
            <a:endParaRPr lang="en-US" altLang="en-US" sz="2400" dirty="0">
              <a:latin typeface="Arial" panose="020B0604020202020204" pitchFamily="34" charset="0"/>
            </a:endParaRP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Function:</a:t>
            </a:r>
            <a:r>
              <a:rPr lang="en-US" altLang="en-US" sz="2400" dirty="0">
                <a:latin typeface="Arial" panose="020B0604020202020204" pitchFamily="34" charset="0"/>
              </a:rPr>
              <a:t> required for the normal metabolism of carbohydrates. 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Deficiency signs:</a:t>
            </a:r>
            <a:r>
              <a:rPr lang="en-US" altLang="en-US" sz="2400" dirty="0">
                <a:latin typeface="Arial" panose="020B0604020202020204" pitchFamily="34" charset="0"/>
              </a:rPr>
              <a:t> loss of appetite, muscular weakness, severe nervous disorders, general weakness and wasting (</a:t>
            </a:r>
            <a:r>
              <a:rPr lang="en-US" altLang="en-US" sz="2400" dirty="0" err="1">
                <a:latin typeface="Arial" panose="020B0604020202020204" pitchFamily="34" charset="0"/>
              </a:rPr>
              <a:t>BeriBeri</a:t>
            </a:r>
            <a:r>
              <a:rPr lang="en-US" altLang="en-US" sz="2400" dirty="0">
                <a:latin typeface="Arial" panose="020B0604020202020204" pitchFamily="34" charset="0"/>
              </a:rPr>
              <a:t>). 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Sources:</a:t>
            </a:r>
            <a:r>
              <a:rPr lang="en-US" altLang="en-US" sz="2400" dirty="0">
                <a:latin typeface="Arial" panose="020B0604020202020204" pitchFamily="34" charset="0"/>
              </a:rPr>
              <a:t> raw, whole grains and especially their seed coats and embryos; fresh green forage; and yeast, milk and rumen synthesis.</a:t>
            </a:r>
          </a:p>
          <a:p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64" y="152400"/>
            <a:ext cx="320786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E0F09193-A4C2-070B-0768-61C95C98F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25488"/>
            <a:ext cx="8305800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336699"/>
                </a:solidFill>
                <a:latin typeface="Arial" panose="020B0604020202020204" pitchFamily="34" charset="0"/>
              </a:rPr>
              <a:t>Vitamin B</a:t>
            </a:r>
            <a:r>
              <a:rPr lang="en-US" altLang="en-US" b="1" baseline="-25000">
                <a:solidFill>
                  <a:srgbClr val="336699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>
                <a:solidFill>
                  <a:srgbClr val="336699"/>
                </a:solidFill>
                <a:latin typeface="Arial" panose="020B0604020202020204" pitchFamily="34" charset="0"/>
              </a:rPr>
              <a:t> (Riboflavin)</a:t>
            </a:r>
          </a:p>
          <a:p>
            <a:r>
              <a:rPr lang="en-US" altLang="en-US" sz="240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>
                <a:solidFill>
                  <a:srgbClr val="990099"/>
                </a:solidFill>
                <a:latin typeface="Arial" panose="020B0604020202020204" pitchFamily="34" charset="0"/>
              </a:rPr>
              <a:t>Function:</a:t>
            </a:r>
            <a:r>
              <a:rPr lang="en-US" altLang="en-US" sz="2400">
                <a:latin typeface="Arial" panose="020B0604020202020204" pitchFamily="34" charset="0"/>
              </a:rPr>
              <a:t>  necessary for normal embryo development, important in the metabolism of amino acids and carbohydrates. </a:t>
            </a:r>
          </a:p>
          <a:p>
            <a:r>
              <a:rPr lang="en-US" altLang="en-US" sz="240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>
                <a:solidFill>
                  <a:srgbClr val="990099"/>
                </a:solidFill>
                <a:latin typeface="Arial" panose="020B0604020202020204" pitchFamily="34" charset="0"/>
              </a:rPr>
              <a:t>Deficiency signs:</a:t>
            </a:r>
            <a:r>
              <a:rPr lang="en-US" altLang="en-US" sz="2400">
                <a:latin typeface="Arial" panose="020B0604020202020204" pitchFamily="34" charset="0"/>
              </a:rPr>
              <a:t>  poor reproduction characterized by small  litters and deformed young (cleft palate and club-footedness) curly toe paralysis in chicks, digestive disturbances, general weakness and eye abnormalities.</a:t>
            </a:r>
          </a:p>
          <a:p>
            <a:endParaRPr lang="en-US" altLang="en-US" sz="2400">
              <a:latin typeface="Arial" panose="020B0604020202020204" pitchFamily="34" charset="0"/>
            </a:endParaRPr>
          </a:p>
          <a:p>
            <a:pPr lvl="1"/>
            <a:r>
              <a:rPr lang="en-US" altLang="en-US" sz="2400">
                <a:solidFill>
                  <a:srgbClr val="990099"/>
                </a:solidFill>
                <a:latin typeface="Arial" panose="020B0604020202020204" pitchFamily="34" charset="0"/>
              </a:rPr>
              <a:t>Sources:</a:t>
            </a:r>
            <a:r>
              <a:rPr lang="en-US" altLang="en-US" sz="2400">
                <a:latin typeface="Arial" panose="020B0604020202020204" pitchFamily="34" charset="0"/>
              </a:rPr>
              <a:t>  milk and dairy by-products, yeast, green forages, well cured hay (especially alfalfa), whole grains, wheat bran and synthetic riboflavin rumen synthesis.</a:t>
            </a:r>
          </a:p>
          <a:p>
            <a:r>
              <a:rPr lang="en-US" altLang="en-US" sz="2400">
                <a:latin typeface="Arial" panose="020B0604020202020204" pitchFamily="34" charset="0"/>
              </a:rPr>
              <a:t> </a:t>
            </a:r>
          </a:p>
          <a:p>
            <a:endParaRPr lang="en-US" altLang="en-US" sz="2400">
              <a:latin typeface="Arial" panose="020B0604020202020204" pitchFamily="34" charset="0"/>
            </a:endParaRPr>
          </a:p>
          <a:p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>
            <a:extLst>
              <a:ext uri="{FF2B5EF4-FFF2-40B4-BE49-F238E27FC236}">
                <a16:creationId xmlns:a16="http://schemas.microsoft.com/office/drawing/2014/main" id="{7274EB44-CEF3-7728-23F4-63DABF293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715000"/>
            <a:ext cx="63246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lvl="2">
              <a:spcAft>
                <a:spcPts val="600"/>
              </a:spcAft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lvl="2">
              <a:spcAft>
                <a:spcPts val="600"/>
              </a:spcAft>
            </a:pPr>
            <a:endParaRPr lang="en-US" altLang="en-US">
              <a:latin typeface="Arial" panose="020B0604020202020204" pitchFamily="34" charset="0"/>
            </a:endParaRPr>
          </a:p>
          <a:p>
            <a:pPr lvl="2">
              <a:spcAft>
                <a:spcPts val="600"/>
              </a:spcAf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7" name="Text Box 5">
            <a:extLst>
              <a:ext uri="{FF2B5EF4-FFF2-40B4-BE49-F238E27FC236}">
                <a16:creationId xmlns:a16="http://schemas.microsoft.com/office/drawing/2014/main" id="{531172E0-F913-1A3B-4F43-4D80431FD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4963"/>
            <a:ext cx="845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990099"/>
                </a:solidFill>
                <a:latin typeface="Arial" panose="020B0604020202020204" pitchFamily="34" charset="0"/>
              </a:rPr>
              <a:t>Vocabulary Review</a:t>
            </a:r>
            <a:endParaRPr lang="en-US" altLang="en-US" dirty="0"/>
          </a:p>
        </p:txBody>
      </p:sp>
      <p:sp>
        <p:nvSpPr>
          <p:cNvPr id="41988" name="Text Box 8">
            <a:extLst>
              <a:ext uri="{FF2B5EF4-FFF2-40B4-BE49-F238E27FC236}">
                <a16:creationId xmlns:a16="http://schemas.microsoft.com/office/drawing/2014/main" id="{01EAE5B3-EFD7-33EA-5F56-06779AC71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50963"/>
            <a:ext cx="883920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6699"/>
                </a:solidFill>
                <a:latin typeface="Arial" panose="020B0604020202020204" pitchFamily="34" charset="0"/>
              </a:rPr>
              <a:t>Nutrients:</a:t>
            </a:r>
            <a:r>
              <a:rPr lang="en-US" altLang="en-US">
                <a:latin typeface="Arial" panose="020B0604020202020204" pitchFamily="34" charset="0"/>
              </a:rPr>
              <a:t>	chemical substances in food that are 			used by the body to produce energy and 		tissues.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6699"/>
                </a:solidFill>
                <a:latin typeface="Arial" panose="020B0604020202020204" pitchFamily="34" charset="0"/>
              </a:rPr>
              <a:t>Vitamins:</a:t>
            </a:r>
            <a:r>
              <a:rPr lang="en-US" altLang="en-US">
                <a:latin typeface="Arial" panose="020B0604020202020204" pitchFamily="34" charset="0"/>
              </a:rPr>
              <a:t> 	essential organic nutrients, required in 			small amounts, that cannot be synthesized 		by the body.  Required for growth, 				maintenance, reproduction and lactation.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6699"/>
                </a:solidFill>
                <a:latin typeface="Arial" panose="020B0604020202020204" pitchFamily="34" charset="0"/>
              </a:rPr>
              <a:t>Vitamin deficiency:</a:t>
            </a:r>
            <a:r>
              <a:rPr lang="en-US" altLang="en-US">
                <a:latin typeface="Arial" panose="020B0604020202020204" pitchFamily="34" charset="0"/>
              </a:rPr>
              <a:t>  decline in health due to the lack of 	a vitamin in a ration.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27513CEA-E809-8A72-F09B-6F7789E87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477000"/>
            <a:ext cx="6324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lvl="2">
              <a:spcAft>
                <a:spcPts val="600"/>
              </a:spcAft>
            </a:pPr>
            <a:endParaRPr lang="en-US" altLang="en-US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AB06546C-4EBE-B67F-FC33-B368AEE8C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4963"/>
            <a:ext cx="845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990099"/>
                </a:solidFill>
                <a:latin typeface="Arial" panose="020B0604020202020204" pitchFamily="34" charset="0"/>
              </a:rPr>
              <a:t>Vocabulary Review</a:t>
            </a:r>
            <a:endParaRPr lang="en-US" altLang="en-US"/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E3530AFF-1020-C22F-82A5-CFABECB71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81100"/>
            <a:ext cx="8839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336699"/>
                </a:solidFill>
                <a:latin typeface="Arial" panose="020B0604020202020204" pitchFamily="34" charset="0"/>
              </a:rPr>
              <a:t>Fat soluble vitamin:</a:t>
            </a:r>
            <a:r>
              <a:rPr lang="en-US" altLang="en-US" dirty="0">
                <a:latin typeface="Arial" panose="020B0604020202020204" pitchFamily="34" charset="0"/>
              </a:rPr>
              <a:t> a vitamin that can be stored and 	accumulated in the liver and other fatty tissues.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336699"/>
                </a:solidFill>
                <a:latin typeface="Arial" panose="020B0604020202020204" pitchFamily="34" charset="0"/>
              </a:rPr>
              <a:t>Water soluble vitamin:</a:t>
            </a:r>
            <a:r>
              <a:rPr lang="en-US" altLang="en-US" dirty="0">
                <a:latin typeface="Arial" panose="020B0604020202020204" pitchFamily="34" charset="0"/>
              </a:rPr>
              <a:t> 	a vitamin that cannot be stored 	in the tissues.  Must be provided regularly as 		deficiencies can develop in a short time.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75"/>
            <a:ext cx="89916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57212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B8FE97B-B4ED-7724-4291-F40EED734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/>
              <a:t>Vitamin Facts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57DC32B-E300-B4FB-89FF-EFCF00F4C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/>
              <a:t>Vitamins are essential organic nutrients, required in small amounts.</a:t>
            </a:r>
          </a:p>
          <a:p>
            <a:r>
              <a:rPr lang="en-US" altLang="en-US" dirty="0"/>
              <a:t>They cannot be synthesized by the body. Must be obtained by outside sources like diet, rumen bacteria &amp; sun.</a:t>
            </a:r>
          </a:p>
          <a:p>
            <a:r>
              <a:rPr lang="en-US" altLang="en-US" dirty="0"/>
              <a:t>Required for growth, maintenance, reproduction and lactation.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0"/>
            <a:ext cx="2903964" cy="193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7F02856-4A2D-4918-3FAE-5B71FDEAA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algn="l"/>
            <a:r>
              <a:rPr lang="en-US" altLang="en-US" dirty="0"/>
              <a:t>Classes of Vitamins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A5E2C32-FBC5-1612-AF83-9FC6E9B1CCE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828800"/>
            <a:ext cx="3810000" cy="480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b="1"/>
              <a:t>Fat Soluble Vitamins:</a:t>
            </a:r>
            <a:r>
              <a:rPr lang="en-US" altLang="en-US" i="1"/>
              <a:t> </a:t>
            </a:r>
            <a:r>
              <a:rPr lang="en-US" altLang="en-US" i="1">
                <a:solidFill>
                  <a:srgbClr val="990099"/>
                </a:solidFill>
              </a:rPr>
              <a:t>stored in tissues</a:t>
            </a:r>
            <a:endParaRPr lang="en-US" altLang="en-US"/>
          </a:p>
          <a:p>
            <a:pPr algn="ctr">
              <a:buFontTx/>
              <a:buNone/>
            </a:pPr>
            <a:endParaRPr lang="en-US" altLang="en-US"/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Examples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A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D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E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K</a:t>
            </a:r>
            <a:endParaRPr lang="en-US" alt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E9F569D7-1125-2926-EDE0-930B9A67FB5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828800"/>
            <a:ext cx="4572000" cy="4800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/>
              <a:t>Water  Soluble Vitamins:</a:t>
            </a:r>
            <a:r>
              <a:rPr lang="en-US" altLang="en-US" i="1"/>
              <a:t> </a:t>
            </a:r>
          </a:p>
          <a:p>
            <a:pPr>
              <a:buFontTx/>
              <a:buNone/>
            </a:pPr>
            <a:r>
              <a:rPr lang="en-US" altLang="en-US" i="1">
                <a:solidFill>
                  <a:srgbClr val="990099"/>
                </a:solidFill>
              </a:rPr>
              <a:t>not stored in tissues, must have constant supply</a:t>
            </a:r>
            <a:endParaRPr lang="en-US" altLang="en-US">
              <a:solidFill>
                <a:srgbClr val="990099"/>
              </a:solidFill>
            </a:endParaRPr>
          </a:p>
          <a:p>
            <a:pPr algn="ctr">
              <a:buFontTx/>
              <a:buNone/>
            </a:pPr>
            <a:endParaRPr lang="en-US" altLang="en-US">
              <a:solidFill>
                <a:srgbClr val="336699"/>
              </a:solidFill>
            </a:endParaRP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Examples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B, B1, B2, B6 &amp; B12 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Niacin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Folic Acid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336699"/>
                </a:solidFill>
              </a:rPr>
              <a:t>C</a:t>
            </a:r>
            <a:endParaRPr lang="en-US" alt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Function, Deficiency  Signs &amp; Sources</a:t>
            </a:r>
          </a:p>
        </p:txBody>
      </p:sp>
      <p:pic>
        <p:nvPicPr>
          <p:cNvPr id="7171" name="Picture 3" descr="C:\Users\hp\Desktop\فهرس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2" y="1888036"/>
            <a:ext cx="7251461" cy="420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211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4">
            <a:extLst>
              <a:ext uri="{FF2B5EF4-FFF2-40B4-BE49-F238E27FC236}">
                <a16:creationId xmlns:a16="http://schemas.microsoft.com/office/drawing/2014/main" id="{99EC2757-B83D-D581-44B2-23205AC7F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382000" cy="613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rgbClr val="336699"/>
                </a:solidFill>
                <a:latin typeface="Arial" panose="020B0604020202020204" pitchFamily="34" charset="0"/>
              </a:rPr>
              <a:t>Vitamin A</a:t>
            </a:r>
          </a:p>
          <a:p>
            <a:pPr>
              <a:lnSpc>
                <a:spcPct val="30000"/>
              </a:lnSpc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Function:</a:t>
            </a:r>
            <a:r>
              <a:rPr lang="en-US" altLang="en-US" sz="2400" dirty="0">
                <a:latin typeface="Arial" panose="020B0604020202020204" pitchFamily="34" charset="0"/>
              </a:rPr>
              <a:t>  development healthy skin and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</a:rPr>
              <a:t> nerve tissue.  Aids in building up resistance to infection   (immune function).  Functions in eyesight and bone formation.  ALL ANIMALS require a source of Vitamin A.  It is important in the ration of pregnant females.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Deficiency signs:</a:t>
            </a:r>
            <a:r>
              <a:rPr lang="en-US" altLang="en-US" sz="2400" dirty="0">
                <a:latin typeface="Arial" panose="020B0604020202020204" pitchFamily="34" charset="0"/>
              </a:rPr>
              <a:t>  retarded growth in the young, the development of a peculiar condition around the eyes known as </a:t>
            </a:r>
            <a:r>
              <a:rPr lang="en-US" altLang="en-US" sz="2400" dirty="0" err="1">
                <a:latin typeface="Arial" panose="020B0604020202020204" pitchFamily="34" charset="0"/>
              </a:rPr>
              <a:t>Xerophthalmia</a:t>
            </a:r>
            <a:r>
              <a:rPr lang="en-US" altLang="en-US" sz="2400" dirty="0">
                <a:latin typeface="Arial" panose="020B0604020202020204" pitchFamily="34" charset="0"/>
              </a:rPr>
              <a:t>, night blindness and reproductive disorders.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Sources:</a:t>
            </a:r>
            <a:r>
              <a:rPr lang="en-US" altLang="en-US" sz="2400" dirty="0">
                <a:latin typeface="Arial" panose="020B0604020202020204" pitchFamily="34" charset="0"/>
              </a:rPr>
              <a:t>  whole milk, carotene, animal body oils (cod fish and tuna), legume forages and can be synthetically produced.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194" name="Picture 2" descr="C:\Users\hp\Desktop\فهرس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57" y="13570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>
            <a:extLst>
              <a:ext uri="{FF2B5EF4-FFF2-40B4-BE49-F238E27FC236}">
                <a16:creationId xmlns:a16="http://schemas.microsoft.com/office/drawing/2014/main" id="{D7059476-BEEC-40B7-E4FF-198F247CE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7350"/>
            <a:ext cx="8153400" cy="66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rgbClr val="336699"/>
                </a:solidFill>
                <a:latin typeface="Arial" panose="020B0604020202020204" pitchFamily="34" charset="0"/>
              </a:rPr>
              <a:t>Vitamin E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Function:</a:t>
            </a:r>
            <a:r>
              <a:rPr lang="en-US" altLang="en-US" sz="2400" dirty="0">
                <a:latin typeface="Arial" panose="020B0604020202020204" pitchFamily="34" charset="0"/>
              </a:rPr>
              <a:t> normal reproduction and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 act as antioxidants.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Deficiency signs:</a:t>
            </a:r>
            <a:r>
              <a:rPr lang="en-US" altLang="en-US" sz="2400" dirty="0">
                <a:latin typeface="Arial" panose="020B0604020202020204" pitchFamily="34" charset="0"/>
              </a:rPr>
              <a:t> poor growth, "crazy chick" disease, Muscular Dystrophy, "white muscle" disease in ruminants and swine and "stiff lamb" disease (affects the nerves and muscles).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Sources:</a:t>
            </a:r>
            <a:r>
              <a:rPr lang="en-US" altLang="en-US" sz="2400" dirty="0">
                <a:latin typeface="Arial" panose="020B0604020202020204" pitchFamily="34" charset="0"/>
              </a:rPr>
              <a:t> synthetic for poultry and swine, cereal grains and wheat germ oil, green forages, protein concentrates, oil seeds (peanut and soybean oil).</a:t>
            </a:r>
          </a:p>
          <a:p>
            <a:endParaRPr lang="en-US" altLang="en-US" sz="2400" dirty="0">
              <a:latin typeface="Arial" panose="020B0604020202020204" pitchFamily="34" charset="0"/>
            </a:endParaRPr>
          </a:p>
          <a:p>
            <a:pPr lvl="1"/>
            <a:r>
              <a:rPr lang="en-US" altLang="en-US" sz="2400" dirty="0">
                <a:latin typeface="Arial" panose="020B0604020202020204" pitchFamily="34" charset="0"/>
              </a:rPr>
              <a:t>Vitamin E rapidly destroyed in rancid or spoiled fats.  That is why these may cause white muscle disease. Utilization of Vitamin E is dependent on adequate selenium.</a:t>
            </a:r>
          </a:p>
          <a:p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7F418920-52BF-28E1-C3AC-FFD4FE865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8153400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336699"/>
                </a:solidFill>
                <a:latin typeface="Arial" panose="020B0604020202020204" pitchFamily="34" charset="0"/>
              </a:rPr>
              <a:t>Vitamin D</a:t>
            </a:r>
            <a:endParaRPr lang="en-US" altLang="en-US" sz="2400" dirty="0">
              <a:latin typeface="Arial" panose="020B0604020202020204" pitchFamily="34" charset="0"/>
            </a:endParaRPr>
          </a:p>
          <a:p>
            <a:endParaRPr lang="en-US" altLang="en-US" sz="2400" dirty="0">
              <a:latin typeface="Arial" panose="020B0604020202020204" pitchFamily="34" charset="0"/>
            </a:endParaRP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Function:</a:t>
            </a:r>
            <a:r>
              <a:rPr lang="en-US" altLang="en-US" sz="2400" dirty="0">
                <a:latin typeface="Arial" panose="020B0604020202020204" pitchFamily="34" charset="0"/>
              </a:rPr>
              <a:t>  is essential for the proper utilization of calcium and phosphorus to produce normal, healthy bones.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Deficiency signs:</a:t>
            </a:r>
            <a:r>
              <a:rPr lang="en-US" altLang="en-US" sz="2400" dirty="0">
                <a:latin typeface="Arial" panose="020B0604020202020204" pitchFamily="34" charset="0"/>
              </a:rPr>
              <a:t> retarded growth, misshapen bones (rickets), lameness and osteoporosis.</a:t>
            </a:r>
          </a:p>
          <a:p>
            <a:endParaRPr lang="en-US" altLang="en-US" sz="2400" dirty="0">
              <a:latin typeface="Arial" panose="020B0604020202020204" pitchFamily="34" charset="0"/>
            </a:endParaRP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Sources:</a:t>
            </a:r>
            <a:r>
              <a:rPr lang="en-US" altLang="en-US" sz="2400" dirty="0">
                <a:latin typeface="Arial" panose="020B0604020202020204" pitchFamily="34" charset="0"/>
              </a:rPr>
              <a:t>  Whole milk, sun-cured hays, forage crops, fish liver oils, irradiated yeast.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11819953-F8D1-F909-BCDA-AB7B65FCC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8153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336699"/>
                </a:solidFill>
                <a:latin typeface="Arial" panose="020B0604020202020204" pitchFamily="34" charset="0"/>
              </a:rPr>
              <a:t>Vitamin K</a:t>
            </a:r>
            <a:endParaRPr lang="en-US" altLang="en-US" sz="2400" dirty="0">
              <a:latin typeface="Arial" panose="020B0604020202020204" pitchFamily="34" charset="0"/>
            </a:endParaRP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Function:</a:t>
            </a:r>
            <a:r>
              <a:rPr lang="en-US" altLang="en-US" sz="2400" dirty="0">
                <a:latin typeface="Arial" panose="020B0604020202020204" pitchFamily="34" charset="0"/>
              </a:rPr>
              <a:t>  necessary for the maintenance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of normal blood coagulation.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Deficiency signs:</a:t>
            </a:r>
            <a:r>
              <a:rPr lang="en-US" altLang="en-US" sz="2400" dirty="0">
                <a:latin typeface="Arial" panose="020B0604020202020204" pitchFamily="34" charset="0"/>
              </a:rPr>
              <a:t>  blood loses its power to clot or the time needed for clotting is longer and serious hemorrhages can result from slight wounds or bruises.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>
                <a:solidFill>
                  <a:srgbClr val="990099"/>
                </a:solidFill>
                <a:latin typeface="Arial" panose="020B0604020202020204" pitchFamily="34" charset="0"/>
              </a:rPr>
              <a:t>Sources:</a:t>
            </a:r>
            <a:r>
              <a:rPr lang="en-US" altLang="en-US" sz="2400" dirty="0">
                <a:latin typeface="Arial" panose="020B0604020202020204" pitchFamily="34" charset="0"/>
              </a:rPr>
              <a:t>  green leafy forages, fish meal, liver, soybeans, rumen and intestinal synthesis, and the synthetic compounds. </a:t>
            </a:r>
          </a:p>
          <a:p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50" y="49125"/>
            <a:ext cx="2313075" cy="23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84D7BB0C-FB2E-7BEE-4C39-FC4159199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81534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336699"/>
                </a:solidFill>
                <a:latin typeface="Arial" panose="020B0604020202020204" pitchFamily="34" charset="0"/>
              </a:rPr>
              <a:t>Vitamin C (Ascorbic acid)</a:t>
            </a:r>
            <a:endParaRPr lang="en-US" altLang="en-US" sz="2400">
              <a:latin typeface="Arial" panose="020B0604020202020204" pitchFamily="34" charset="0"/>
            </a:endParaRPr>
          </a:p>
          <a:p>
            <a:r>
              <a:rPr lang="en-US" altLang="en-US" sz="240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>
                <a:solidFill>
                  <a:srgbClr val="990099"/>
                </a:solidFill>
                <a:latin typeface="Arial" panose="020B0604020202020204" pitchFamily="34" charset="0"/>
              </a:rPr>
              <a:t>Function:</a:t>
            </a:r>
            <a:r>
              <a:rPr lang="en-US" altLang="en-US" sz="2400">
                <a:latin typeface="Arial" panose="020B0604020202020204" pitchFamily="34" charset="0"/>
              </a:rPr>
              <a:t> has an effect on the metabolism of calcium in the  body (Not required in rations of farm animals.).</a:t>
            </a:r>
          </a:p>
          <a:p>
            <a:endParaRPr lang="en-US" altLang="en-US" sz="2400">
              <a:latin typeface="Arial" panose="020B0604020202020204" pitchFamily="34" charset="0"/>
            </a:endParaRPr>
          </a:p>
          <a:p>
            <a:pPr lvl="1"/>
            <a:r>
              <a:rPr lang="en-US" altLang="en-US" sz="2400">
                <a:solidFill>
                  <a:srgbClr val="990099"/>
                </a:solidFill>
                <a:latin typeface="Arial" panose="020B0604020202020204" pitchFamily="34" charset="0"/>
              </a:rPr>
              <a:t>Deficiency signs:</a:t>
            </a:r>
            <a:r>
              <a:rPr lang="en-US" altLang="en-US" sz="2400">
                <a:latin typeface="Arial" panose="020B0604020202020204" pitchFamily="34" charset="0"/>
              </a:rPr>
              <a:t> none demonstrated in livestock.  Human deficiency: scurvy (swollen and painful joints and bleeding gums) and brittleness of bones. </a:t>
            </a:r>
          </a:p>
          <a:p>
            <a:r>
              <a:rPr lang="en-US" altLang="en-US" sz="240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>
                <a:solidFill>
                  <a:srgbClr val="990099"/>
                </a:solidFill>
                <a:latin typeface="Arial" panose="020B0604020202020204" pitchFamily="34" charset="0"/>
              </a:rPr>
              <a:t>Sources:</a:t>
            </a:r>
            <a:r>
              <a:rPr lang="en-US" altLang="en-US" sz="2400">
                <a:latin typeface="Arial" panose="020B0604020202020204" pitchFamily="34" charset="0"/>
              </a:rPr>
              <a:t>  citrus fruits, tomatoes, leafy vegetables and potatoes. </a:t>
            </a:r>
          </a:p>
          <a:p>
            <a:r>
              <a:rPr lang="en-US" altLang="en-US" sz="240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353</TotalTime>
  <Words>831</Words>
  <Application>Microsoft Office PowerPoint</Application>
  <PresentationFormat>On-screen Show (4:3)</PresentationFormat>
  <Paragraphs>95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Lucida Sans Unicode</vt:lpstr>
      <vt:lpstr>Times New Roman</vt:lpstr>
      <vt:lpstr>Blank Presentation</vt:lpstr>
      <vt:lpstr>PowerPoint Presentation</vt:lpstr>
      <vt:lpstr>Vitamin Facts</vt:lpstr>
      <vt:lpstr>Classes of Vitamins</vt:lpstr>
      <vt:lpstr>Function, Deficiency  Signs &amp;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Vitamins &amp; Minerals</dc:title>
  <dc:creator>Mindy Mclouth</dc:creator>
  <cp:lastModifiedBy>cloudconvert_8</cp:lastModifiedBy>
  <cp:revision>27</cp:revision>
  <cp:lastPrinted>1999-10-29T21:23:48Z</cp:lastPrinted>
  <dcterms:created xsi:type="dcterms:W3CDTF">1999-10-28T21:29:27Z</dcterms:created>
  <dcterms:modified xsi:type="dcterms:W3CDTF">2023-05-03T11:20:27Z</dcterms:modified>
</cp:coreProperties>
</file>